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6" r:id="rId4"/>
  </p:sldMasterIdLst>
  <p:notesMasterIdLst>
    <p:notesMasterId r:id="rId9"/>
  </p:notesMasterIdLst>
  <p:handoutMasterIdLst>
    <p:handoutMasterId r:id="rId10"/>
  </p:handoutMasterIdLst>
  <p:sldIdLst>
    <p:sldId id="400" r:id="rId5"/>
    <p:sldId id="918" r:id="rId6"/>
    <p:sldId id="940" r:id="rId7"/>
    <p:sldId id="8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F"/>
    <a:srgbClr val="8229B5"/>
    <a:srgbClr val="8C006E"/>
    <a:srgbClr val="FF0000"/>
    <a:srgbClr val="003DE6"/>
    <a:srgbClr val="00C7E6"/>
    <a:srgbClr val="1F1F96"/>
    <a:srgbClr val="DB14AB"/>
    <a:srgbClr val="FFF000"/>
    <a:srgbClr val="F582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6EB63-154B-4F6F-B909-AE1D10072B22}" v="67" dt="2020-02-25T03:26:49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4"/>
    <p:restoredTop sz="94603"/>
  </p:normalViewPr>
  <p:slideViewPr>
    <p:cSldViewPr snapToGrid="0">
      <p:cViewPr varScale="1">
        <p:scale>
          <a:sx n="104" d="100"/>
          <a:sy n="104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7FD0C-5575-0A47-BA80-48A09A8818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8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9787" y="4668919"/>
            <a:ext cx="6658186" cy="4340543"/>
          </a:xfrm>
        </p:spPr>
        <p:txBody>
          <a:bodyPr/>
          <a:lstStyle/>
          <a:p>
            <a:pPr defTabSz="95648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>
                <a:solidFill>
                  <a:prstClr val="black"/>
                </a:solidFill>
                <a:latin typeface="3M Circular TT Book"/>
              </a:rPr>
              <a:pPr/>
              <a:t>4</a:t>
            </a:fld>
            <a:endParaRPr lang="en-US" dirty="0">
              <a:solidFill>
                <a:prstClr val="black"/>
              </a:solidFill>
              <a:latin typeface="3M Circular TT Book"/>
            </a:endParaRPr>
          </a:p>
        </p:txBody>
      </p:sp>
    </p:spTree>
    <p:extLst>
      <p:ext uri="{BB962C8B-B14F-4D97-AF65-F5344CB8AC3E}">
        <p14:creationId xmlns:p14="http://schemas.microsoft.com/office/powerpoint/2010/main" val="276228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subhead/presenters names, </a:t>
            </a:r>
            <a:br>
              <a:rPr lang="en-US"/>
            </a:br>
            <a:r>
              <a:rPr lang="en-US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3747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991" y="0"/>
            <a:ext cx="9076009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098" y="0"/>
            <a:ext cx="10160000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421" y="0"/>
            <a:ext cx="8600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315" y="0"/>
            <a:ext cx="8542686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705" y="-1"/>
            <a:ext cx="8865296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819" y="-1"/>
            <a:ext cx="9844181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549" y="0"/>
            <a:ext cx="86334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098" y="0"/>
            <a:ext cx="10160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0"/>
            <a:ext cx="8534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047" y="1"/>
            <a:ext cx="84940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G-1_Cover-opt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rgbClr val="FFFFFF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rgbClr val="FFFFFF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subhead/presenters names, </a:t>
            </a:r>
            <a:br>
              <a:rPr lang="en-US"/>
            </a:br>
            <a:r>
              <a:rPr lang="en-US"/>
              <a:t>one or two lines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673" y="0"/>
            <a:ext cx="85213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706" y="0"/>
            <a:ext cx="863861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0" y="-1"/>
            <a:ext cx="8953500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01" y="0"/>
            <a:ext cx="87503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00" y="0"/>
            <a:ext cx="87503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92782"/>
            <a:ext cx="10030409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1308769"/>
            <a:ext cx="10034590" cy="45465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854616"/>
            <a:ext cx="1003459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3150"/>
            <a:ext cx="12192000" cy="70485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+mj-lt"/>
              </a:rPr>
              <a:t>#3MScienceofSafety   </a:t>
            </a:r>
            <a:r>
              <a:rPr lang="en-US" sz="800">
                <a:latin typeface="+mn-lt"/>
              </a:rPr>
              <a:t>|</a:t>
            </a:r>
          </a:p>
        </p:txBody>
      </p:sp>
      <p:sp>
        <p:nvSpPr>
          <p:cNvPr id="3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 2020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0" y="0"/>
            <a:ext cx="12192001" cy="68580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5440947" y="0"/>
            <a:ext cx="6755431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7798887" y="446248"/>
            <a:ext cx="3925218" cy="83712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/>
          </p:nvPr>
        </p:nvSpPr>
        <p:spPr>
          <a:xfrm>
            <a:off x="7798885" y="2458412"/>
            <a:ext cx="3951957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00475" y="2004259"/>
            <a:ext cx="392363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+mj-lt"/>
              </a:rPr>
              <a:t>#3MScienceofSafety   </a:t>
            </a:r>
            <a:r>
              <a:rPr lang="en-US" sz="800">
                <a:latin typeface="+mn-lt"/>
              </a:rPr>
              <a:t>|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1"/>
          <a:stretch/>
        </p:blipFill>
        <p:spPr>
          <a:xfrm>
            <a:off x="-739168" y="-291944"/>
            <a:ext cx="12931168" cy="714994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+mj-lt"/>
              </a:rPr>
              <a:t>#3MScienceofSafety   </a:t>
            </a:r>
            <a:r>
              <a:rPr lang="en-US" sz="800">
                <a:latin typeface="+mn-lt"/>
              </a:rPr>
              <a:t>|</a:t>
            </a: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10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0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8" name="TextBox 7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+mj-lt"/>
              </a:rPr>
              <a:t>#3MScienceofSafety   </a:t>
            </a:r>
            <a:r>
              <a:rPr lang="en-US" sz="800" dirty="0">
                <a:latin typeface="+mn-lt"/>
              </a:rPr>
              <a:t>|</a:t>
            </a: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9" name="Freeform 8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 userDrawn="1"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subhead/presenters names, </a:t>
            </a:r>
            <a:br>
              <a:rPr lang="en-US"/>
            </a:br>
            <a:r>
              <a:rPr lang="en-US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8658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55916" y="-242887"/>
            <a:ext cx="12471754" cy="7110320"/>
            <a:chOff x="-9845" y="-7221"/>
            <a:chExt cx="12210731" cy="6884165"/>
          </a:xfrm>
        </p:grpSpPr>
        <p:sp>
          <p:nvSpPr>
            <p:cNvPr id="4" name="Freeform 3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+mj-lt"/>
              </a:rPr>
              <a:t>#3MScienceofSafety   </a:t>
            </a:r>
            <a:r>
              <a:rPr lang="en-US" sz="800">
                <a:latin typeface="+mn-lt"/>
              </a:rPr>
              <a:t>|</a:t>
            </a:r>
          </a:p>
        </p:txBody>
      </p:sp>
      <p:sp>
        <p:nvSpPr>
          <p:cNvPr id="42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70050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2128" y="2466698"/>
            <a:ext cx="9521825" cy="1091747"/>
          </a:xfrm>
          <a:noFill/>
        </p:spPr>
        <p:txBody>
          <a:bodyPr rIns="0" anchor="t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55916" y="-242887"/>
            <a:ext cx="12471754" cy="7110320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152128" y="2466698"/>
            <a:ext cx="9521825" cy="1091747"/>
          </a:xfrm>
          <a:noFill/>
        </p:spPr>
        <p:txBody>
          <a:bodyPr rIns="0" anchor="t"/>
          <a:lstStyle>
            <a:lvl1pPr algn="ctr"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92782"/>
            <a:ext cx="10030409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1308771"/>
            <a:ext cx="10034590" cy="4546599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9"/>
            </a:lvl1pPr>
            <a:lvl2pPr marL="182508" marR="0" indent="-182508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2pPr>
            <a:lvl3pPr marL="357081" marR="0" indent="-174573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3pPr>
            <a:lvl4pPr marL="539588" marR="0" indent="-182508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4pPr>
            <a:lvl5pPr marL="714161" marR="0" indent="-174573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5pPr>
          </a:lstStyle>
          <a:p>
            <a:pPr marL="0" marR="0" lvl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Edit Master text styles</a:t>
            </a:r>
          </a:p>
          <a:p>
            <a:pPr marL="0" marR="0" lvl="1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854616"/>
            <a:ext cx="10034590" cy="365760"/>
          </a:xfrm>
        </p:spPr>
        <p:txBody>
          <a:bodyPr/>
          <a:lstStyle>
            <a:lvl1pPr>
              <a:defRPr sz="23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74604" y="6491211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-306618" y="6512472"/>
            <a:ext cx="1177925" cy="184155"/>
            <a:chOff x="9374212" y="6574531"/>
            <a:chExt cx="1177925" cy="182885"/>
          </a:xfrm>
        </p:grpSpPr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9374212" y="6574531"/>
              <a:ext cx="1177925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53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2017</a:t>
              </a:r>
            </a:p>
          </p:txBody>
        </p:sp>
        <p:sp>
          <p:nvSpPr>
            <p:cNvPr id="34" name="TextBox 24"/>
            <p:cNvSpPr txBox="1">
              <a:spLocks noChangeArrowheads="1"/>
            </p:cNvSpPr>
            <p:nvPr userDrawn="1"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1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270237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+mj-lt"/>
              </a:rPr>
              <a:t>#3MScienceofSafety   </a:t>
            </a:r>
            <a:r>
              <a:rPr lang="en-US" sz="800" dirty="0">
                <a:latin typeface="+mn-lt"/>
              </a:rPr>
              <a:t>|</a:t>
            </a: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4997361" y="6339545"/>
            <a:ext cx="531001" cy="357076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6A451-F580-4954-BA9B-040B78082543}"/>
              </a:ext>
            </a:extLst>
          </p:cNvPr>
          <p:cNvSpPr txBox="1"/>
          <p:nvPr userDrawn="1"/>
        </p:nvSpPr>
        <p:spPr>
          <a:xfrm>
            <a:off x="11574604" y="6491211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BB841F43-8DB2-4CD9-94A2-F112A9DDB2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6618" y="6512472"/>
            <a:ext cx="1177925" cy="184155"/>
            <a:chOff x="9374212" y="6574531"/>
            <a:chExt cx="1177925" cy="182885"/>
          </a:xfrm>
        </p:grpSpPr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4616A38E-142D-48E9-AD1C-73A9C7DA0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4212" y="6574531"/>
              <a:ext cx="1177925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53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2019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D5B7E4A3-7B76-4FE3-A66B-86C2228193D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1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37EDC5-1631-43F5-82F5-DB2BAF47F594}"/>
              </a:ext>
            </a:extLst>
          </p:cNvPr>
          <p:cNvSpPr txBox="1"/>
          <p:nvPr userDrawn="1"/>
        </p:nvSpPr>
        <p:spPr>
          <a:xfrm>
            <a:off x="10270237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+mj-lt"/>
              </a:rPr>
              <a:t>#3MScienceofSafety   </a:t>
            </a:r>
            <a:r>
              <a:rPr lang="en-US" sz="800" dirty="0">
                <a:latin typeface="+mn-lt"/>
              </a:rPr>
              <a:t>|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5E1B0-60FE-427E-AA07-6E6F18999BD6}"/>
              </a:ext>
            </a:extLst>
          </p:cNvPr>
          <p:cNvSpPr/>
          <p:nvPr userDrawn="1"/>
        </p:nvSpPr>
        <p:spPr>
          <a:xfrm>
            <a:off x="1" y="5995554"/>
            <a:ext cx="12192000" cy="86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8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3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3602942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5806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52440" y="2989175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84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11696" y="1778990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41758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226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99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667626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015665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959907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66970" y="2428877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5775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02444" y="4914461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17876" y="5936219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990537" y="3785437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488255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745795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-2380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-3294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694845" y="2426112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669016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17359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690615" y="3783807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660348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067337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541852" y="3007897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4" y="1333502"/>
            <a:ext cx="9521825" cy="4127499"/>
          </a:xfrm>
        </p:spPr>
        <p:txBody>
          <a:bodyPr rIns="0" anchor="t"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3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535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091" y="0"/>
            <a:ext cx="9833909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err="1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+mj-lt"/>
              </a:rPr>
              <a:t>#3MScienceofSafety   </a:t>
            </a:r>
            <a:r>
              <a:rPr lang="en-US" sz="800" dirty="0"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957" y="0"/>
            <a:ext cx="9494044" cy="6844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549" y="2980"/>
            <a:ext cx="8633451" cy="6841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372" y="0"/>
            <a:ext cx="9409628" cy="684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8181474" cy="68580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79413" y="593301"/>
            <a:ext cx="6358272" cy="83711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2605465"/>
            <a:ext cx="10034590" cy="34236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51312"/>
            <a:ext cx="10034590" cy="36576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604" y="6491209"/>
            <a:ext cx="2880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err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70236" y="6473454"/>
            <a:ext cx="14043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#3MScienceofSafety   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5913041" y="647654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36262" y="6512476"/>
            <a:ext cx="2891032" cy="1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2018 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4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46" r:id="rId7"/>
    <p:sldLayoutId id="2147483865" r:id="rId8"/>
    <p:sldLayoutId id="2147483847" r:id="rId9"/>
    <p:sldLayoutId id="2147483849" r:id="rId10"/>
    <p:sldLayoutId id="2147483848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62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35" r:id="rId25"/>
    <p:sldLayoutId id="2147483863" r:id="rId26"/>
    <p:sldLayoutId id="2147483837" r:id="rId27"/>
    <p:sldLayoutId id="2147483840" r:id="rId28"/>
    <p:sldLayoutId id="2147483844" r:id="rId29"/>
    <p:sldLayoutId id="2147483843" r:id="rId30"/>
    <p:sldLayoutId id="2147483842" r:id="rId31"/>
    <p:sldLayoutId id="2147483838" r:id="rId32"/>
    <p:sldLayoutId id="2147483866" r:id="rId33"/>
    <p:sldLayoutId id="214748386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12" Type="http://schemas.openxmlformats.org/officeDocument/2006/relationships/image" Target="../media/image37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018559" y="5574088"/>
            <a:ext cx="11634474" cy="468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Complete safety solutions from Brands you trust</a:t>
            </a:r>
          </a:p>
        </p:txBody>
      </p:sp>
      <p:pic>
        <p:nvPicPr>
          <p:cNvPr id="18" name="Picture 17" descr="Enhance Complianc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291" y="3195051"/>
            <a:ext cx="1632559" cy="10374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1565" y="2613913"/>
            <a:ext cx="1761597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Respiratory Protection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7158" y="2578663"/>
            <a:ext cx="190069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 dirty="0"/>
              <a:t>Hearing </a:t>
            </a:r>
            <a:br>
              <a:rPr lang="en-US" sz="2000" b="1" baseline="30000" dirty="0"/>
            </a:br>
            <a:r>
              <a:rPr lang="en-US" sz="2000" b="1" baseline="30000" dirty="0"/>
              <a:t>Protection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3358" y="2620654"/>
            <a:ext cx="1900692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Fall Protection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1339" y="2610834"/>
            <a:ext cx="178941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 dirty="0"/>
              <a:t>Protective </a:t>
            </a:r>
            <a:br>
              <a:rPr lang="en-US" sz="2000" b="1" baseline="30000" dirty="0"/>
            </a:br>
            <a:r>
              <a:rPr lang="en-US" sz="2000" b="1" baseline="30000" dirty="0"/>
              <a:t>Eyewear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4097" y="2626442"/>
            <a:ext cx="18033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Head and Face Protection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0544" y="4453251"/>
            <a:ext cx="1761597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Welding Safety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7732" y="4461310"/>
            <a:ext cx="190069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Connected Safety Software Solutions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9023" y="4474706"/>
            <a:ext cx="178941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/>
              <a:t>Protective Communications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00530" y="4474706"/>
            <a:ext cx="18033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 dirty="0"/>
              <a:t>Protective </a:t>
            </a:r>
            <a:br>
              <a:rPr lang="en-US" sz="2000" b="1" baseline="30000" dirty="0"/>
            </a:br>
            <a:r>
              <a:rPr lang="en-US" sz="2000" b="1" baseline="30000" dirty="0"/>
              <a:t>Apparel</a:t>
            </a:r>
          </a:p>
        </p:txBody>
      </p:sp>
      <p:pic>
        <p:nvPicPr>
          <p:cNvPr id="33" name="Picture 32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4" t="-3004" r="85587"/>
          <a:stretch/>
        </p:blipFill>
        <p:spPr>
          <a:xfrm>
            <a:off x="381413" y="4898559"/>
            <a:ext cx="1260842" cy="563125"/>
          </a:xfrm>
          <a:prstGeom prst="rect">
            <a:avLst/>
          </a:prstGeom>
        </p:spPr>
      </p:pic>
      <p:pic>
        <p:nvPicPr>
          <p:cNvPr id="13" name="Picture 12" descr="8210Plus-wearer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04" y="1349939"/>
            <a:ext cx="1533962" cy="1022555"/>
          </a:xfrm>
          <a:prstGeom prst="rect">
            <a:avLst/>
          </a:prstGeom>
        </p:spPr>
      </p:pic>
      <p:pic>
        <p:nvPicPr>
          <p:cNvPr id="14" name="Picture 13" descr="H-700T Application-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870" y="1331663"/>
            <a:ext cx="1559858" cy="1040831"/>
          </a:xfrm>
          <a:prstGeom prst="rect">
            <a:avLst/>
          </a:prstGeom>
        </p:spPr>
      </p:pic>
      <p:pic>
        <p:nvPicPr>
          <p:cNvPr id="21" name="Picture 20" descr="Paper Corrugation people001 rgb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246" y="1345344"/>
            <a:ext cx="1543788" cy="1029192"/>
          </a:xfrm>
          <a:prstGeom prst="rect">
            <a:avLst/>
          </a:prstGeom>
        </p:spPr>
      </p:pic>
      <p:pic>
        <p:nvPicPr>
          <p:cNvPr id="31" name="Picture 30" descr="Autobody People088_SM CMYK.t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623" y="3180538"/>
            <a:ext cx="1524448" cy="1016298"/>
          </a:xfrm>
          <a:prstGeom prst="rect">
            <a:avLst/>
          </a:prstGeom>
        </p:spPr>
      </p:pic>
      <p:pic>
        <p:nvPicPr>
          <p:cNvPr id="36" name="Picture 35" descr="161025_Peltor_PerryFL-591_SM CMYK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50" y="3203111"/>
            <a:ext cx="1521327" cy="1021295"/>
          </a:xfrm>
          <a:prstGeom prst="rect">
            <a:avLst/>
          </a:prstGeom>
        </p:spPr>
      </p:pic>
      <p:pic>
        <p:nvPicPr>
          <p:cNvPr id="38" name="Picture 37" descr="9100 MP Welding 1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544" y="3192264"/>
            <a:ext cx="1548212" cy="1032142"/>
          </a:xfrm>
          <a:prstGeom prst="rect">
            <a:avLst/>
          </a:prstGeom>
        </p:spPr>
      </p:pic>
      <p:pic>
        <p:nvPicPr>
          <p:cNvPr id="39" name="Picture 38" descr="Food Beverage people012_SM CMYK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353" y="1338658"/>
            <a:ext cx="1536024" cy="10240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82"/>
          <a:stretch/>
        </p:blipFill>
        <p:spPr>
          <a:xfrm>
            <a:off x="5505199" y="1328838"/>
            <a:ext cx="1673824" cy="1043656"/>
          </a:xfrm>
          <a:prstGeom prst="rect">
            <a:avLst/>
          </a:prstGeom>
        </p:spPr>
      </p:pic>
      <p:pic>
        <p:nvPicPr>
          <p:cNvPr id="40" name="Picture 39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8" r="71098"/>
          <a:stretch/>
        </p:blipFill>
        <p:spPr>
          <a:xfrm>
            <a:off x="1773940" y="4908241"/>
            <a:ext cx="1208597" cy="546704"/>
          </a:xfrm>
          <a:prstGeom prst="rect">
            <a:avLst/>
          </a:prstGeom>
        </p:spPr>
      </p:pic>
      <p:pic>
        <p:nvPicPr>
          <p:cNvPr id="41" name="Picture 40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14" r="55277"/>
          <a:stretch/>
        </p:blipFill>
        <p:spPr>
          <a:xfrm>
            <a:off x="3176785" y="4908241"/>
            <a:ext cx="1382195" cy="546704"/>
          </a:xfrm>
          <a:prstGeom prst="rect">
            <a:avLst/>
          </a:prstGeom>
        </p:spPr>
      </p:pic>
      <p:pic>
        <p:nvPicPr>
          <p:cNvPr id="42" name="Picture 41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89" r="34550"/>
          <a:stretch/>
        </p:blipFill>
        <p:spPr>
          <a:xfrm>
            <a:off x="4690125" y="4908241"/>
            <a:ext cx="1893152" cy="546704"/>
          </a:xfrm>
          <a:prstGeom prst="rect">
            <a:avLst/>
          </a:prstGeom>
        </p:spPr>
      </p:pic>
      <p:pic>
        <p:nvPicPr>
          <p:cNvPr id="43" name="Picture 42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38" r="18990"/>
          <a:stretch/>
        </p:blipFill>
        <p:spPr>
          <a:xfrm>
            <a:off x="6653130" y="4908241"/>
            <a:ext cx="1436971" cy="546704"/>
          </a:xfrm>
          <a:prstGeom prst="rect">
            <a:avLst/>
          </a:prstGeom>
        </p:spPr>
      </p:pic>
      <p:pic>
        <p:nvPicPr>
          <p:cNvPr id="44" name="Picture 43" descr="3M Logo Lock-ups_ALL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10"/>
          <a:stretch/>
        </p:blipFill>
        <p:spPr>
          <a:xfrm>
            <a:off x="8256182" y="4912006"/>
            <a:ext cx="1691712" cy="5467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204" y="5011194"/>
            <a:ext cx="1374982" cy="3378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881" y="3180538"/>
            <a:ext cx="1559858" cy="104436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44147" y="4474706"/>
            <a:ext cx="1803326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baseline="30000" dirty="0"/>
              <a:t>SCBA &amp; Fire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D4F11-7CFA-44D6-9667-935B25AE3CD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21" y="200849"/>
            <a:ext cx="3948193" cy="9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E38E-F723-4BA2-8955-9A3A9980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" y="1231667"/>
            <a:ext cx="5123719" cy="457200"/>
          </a:xfrm>
        </p:spPr>
        <p:txBody>
          <a:bodyPr/>
          <a:lstStyle/>
          <a:p>
            <a:r>
              <a:rPr lang="en-US" dirty="0"/>
              <a:t>AS/NZS 1716 Particulate Filter Ratings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CB78-C9CB-4142-9116-DAE017A849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533" y="2206487"/>
            <a:ext cx="4848572" cy="4215412"/>
          </a:xfrm>
        </p:spPr>
        <p:txBody>
          <a:bodyPr/>
          <a:lstStyle/>
          <a:p>
            <a:pPr marL="342900" indent="-342900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n-AU" altLang="en-US" sz="1800" b="1" dirty="0">
                <a:cs typeface="3M Circular TT Light" panose="020B0404020101020102" pitchFamily="34" charset="0"/>
              </a:rPr>
              <a:t>P1</a:t>
            </a:r>
            <a:r>
              <a:rPr lang="en-AU" altLang="en-US" sz="1800" dirty="0">
                <a:cs typeface="3M Circular TT Light" panose="020B0404020101020102" pitchFamily="34" charset="0"/>
              </a:rPr>
              <a:t>  for </a:t>
            </a:r>
            <a:r>
              <a:rPr lang="en-AU" altLang="en-US" sz="1800" u="sng" dirty="0">
                <a:cs typeface="3M Circular TT Light" panose="020B0404020101020102" pitchFamily="34" charset="0"/>
              </a:rPr>
              <a:t>mechanically</a:t>
            </a:r>
            <a:r>
              <a:rPr lang="en-AU" altLang="en-US" sz="1800" dirty="0">
                <a:cs typeface="3M Circular TT Light" panose="020B0404020101020102" pitchFamily="34" charset="0"/>
              </a:rPr>
              <a:t> generated particles </a:t>
            </a:r>
          </a:p>
          <a:p>
            <a:pPr marL="700088" lvl="2" indent="-342900">
              <a:lnSpc>
                <a:spcPct val="127000"/>
              </a:lnSpc>
            </a:pPr>
            <a:r>
              <a:rPr lang="en-AU" altLang="en-US" sz="1800" dirty="0" err="1">
                <a:cs typeface="3M Circular TT Light" panose="020B0404020101020102" pitchFamily="34" charset="0"/>
              </a:rPr>
              <a:t>eg</a:t>
            </a:r>
            <a:r>
              <a:rPr lang="en-AU" altLang="en-US" sz="1800" dirty="0">
                <a:cs typeface="3M Circular TT Light" panose="020B0404020101020102" pitchFamily="34" charset="0"/>
              </a:rPr>
              <a:t> silica, wood dust</a:t>
            </a:r>
          </a:p>
          <a:p>
            <a:pPr marL="342900" indent="-342900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n-AU" altLang="en-US" sz="1800" b="1" dirty="0">
                <a:cs typeface="3M Circular TT Light" panose="020B0404020101020102" pitchFamily="34" charset="0"/>
              </a:rPr>
              <a:t>P2</a:t>
            </a:r>
            <a:r>
              <a:rPr lang="en-AU" altLang="en-US" sz="1800" dirty="0">
                <a:cs typeface="3M Circular TT Light" panose="020B0404020101020102" pitchFamily="34" charset="0"/>
              </a:rPr>
              <a:t> for mechanically &amp; </a:t>
            </a:r>
            <a:r>
              <a:rPr lang="en-AU" altLang="en-US" sz="1800" u="sng" dirty="0">
                <a:cs typeface="3M Circular TT Light" panose="020B0404020101020102" pitchFamily="34" charset="0"/>
              </a:rPr>
              <a:t>thermally</a:t>
            </a:r>
            <a:r>
              <a:rPr lang="en-AU" altLang="en-US" sz="1800" dirty="0">
                <a:cs typeface="3M Circular TT Light" panose="020B0404020101020102" pitchFamily="34" charset="0"/>
              </a:rPr>
              <a:t> generated particles </a:t>
            </a:r>
          </a:p>
          <a:p>
            <a:pPr marL="700088" lvl="2" indent="-342900">
              <a:lnSpc>
                <a:spcPct val="127000"/>
              </a:lnSpc>
            </a:pPr>
            <a:r>
              <a:rPr lang="en-AU" altLang="en-US" sz="1800" dirty="0">
                <a:cs typeface="3M Circular TT Light" panose="020B0404020101020102" pitchFamily="34" charset="0"/>
              </a:rPr>
              <a:t>e.g. metal fumes &amp; smokes</a:t>
            </a:r>
          </a:p>
          <a:p>
            <a:pPr marL="342900" indent="-342900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n-AU" altLang="en-US" sz="1800" b="1" dirty="0">
                <a:cs typeface="3M Circular TT Light" panose="020B0404020101020102" pitchFamily="34" charset="0"/>
              </a:rPr>
              <a:t>P3</a:t>
            </a:r>
            <a:r>
              <a:rPr lang="en-AU" altLang="en-US" sz="1800" dirty="0">
                <a:cs typeface="3M Circular TT Light" panose="020B0404020101020102" pitchFamily="34" charset="0"/>
              </a:rPr>
              <a:t> for all particulates including highly toxic materials </a:t>
            </a:r>
          </a:p>
          <a:p>
            <a:pPr marL="700088" lvl="2" indent="-342900">
              <a:lnSpc>
                <a:spcPct val="127000"/>
              </a:lnSpc>
            </a:pPr>
            <a:r>
              <a:rPr lang="en-AU" altLang="en-US" sz="1800" dirty="0">
                <a:cs typeface="3M Circular TT Light" panose="020B0404020101020102" pitchFamily="34" charset="0"/>
              </a:rPr>
              <a:t>e.g. beryllium</a:t>
            </a:r>
          </a:p>
          <a:p>
            <a:endParaRPr lang="en-AU" sz="1800" dirty="0"/>
          </a:p>
          <a:p>
            <a:r>
              <a:rPr lang="en-AU" sz="1800" dirty="0"/>
              <a:t>AS/NZS 1715 Test aerosol size 0.3-0.6µm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F8852-3FEB-4104-8B2F-FCA75F7A18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28" y="373257"/>
            <a:ext cx="6692312" cy="548978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99ABF1-A00B-405C-9395-505585411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60" y="213336"/>
            <a:ext cx="3948193" cy="9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6C1F3F-64B4-4DC0-A9A0-43E0B22B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0535A9-33DC-4C14-BE71-E8E6BFB759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40EA2D-9BB6-40E1-8136-EB901A6B3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E2029-D438-48D1-AA72-44B141314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" y="1130672"/>
            <a:ext cx="5981405" cy="4902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9F355-E9F2-4E23-815B-54639FE8E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879" y="1118143"/>
            <a:ext cx="6007282" cy="492784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0B9B28-6FAA-4221-BC1F-4A21EACA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42" y="44720"/>
            <a:ext cx="3948193" cy="9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3542" y="2238372"/>
            <a:ext cx="10030409" cy="457200"/>
          </a:xfrm>
        </p:spPr>
        <p:txBody>
          <a:bodyPr/>
          <a:lstStyle/>
          <a:p>
            <a:r>
              <a:rPr lang="en-US" sz="3200" dirty="0"/>
              <a:t>Contact Details:</a:t>
            </a:r>
            <a:br>
              <a:rPr lang="en-US" sz="3200" dirty="0"/>
            </a:br>
            <a:r>
              <a:rPr lang="en-US" sz="3200" dirty="0"/>
              <a:t>Mark Reggers</a:t>
            </a:r>
            <a:br>
              <a:rPr lang="en-US" sz="3200" dirty="0"/>
            </a:br>
            <a:r>
              <a:rPr lang="en-US" sz="3200" dirty="0"/>
              <a:t>0428 720 159</a:t>
            </a:r>
            <a:br>
              <a:rPr lang="en-US" sz="3200" dirty="0"/>
            </a:br>
            <a:r>
              <a:rPr lang="en-US" sz="3200" dirty="0"/>
              <a:t>mreggers@mmm.com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Leanne Atkins</a:t>
            </a:r>
            <a:br>
              <a:rPr lang="en-US" sz="3200" dirty="0"/>
            </a:br>
            <a:r>
              <a:rPr lang="en-US" sz="3200" dirty="0"/>
              <a:t>0435 000 494</a:t>
            </a:r>
            <a:br>
              <a:rPr lang="en-US" sz="3200" dirty="0"/>
            </a:br>
            <a:r>
              <a:rPr lang="en-US" sz="3200" dirty="0"/>
              <a:t>latkins2@mmm.com</a:t>
            </a:r>
            <a:br>
              <a:rPr lang="en-US" sz="3200" dirty="0"/>
            </a:br>
            <a:br>
              <a:rPr lang="en-US" sz="32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719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39D36-F03B-4967-8F6B-B7C9E90B14D8}"/>
              </a:ext>
            </a:extLst>
          </p:cNvPr>
          <p:cNvSpPr txBox="1"/>
          <p:nvPr/>
        </p:nvSpPr>
        <p:spPr>
          <a:xfrm>
            <a:off x="6639171" y="790799"/>
            <a:ext cx="55528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Questions?</a:t>
            </a:r>
            <a:endParaRPr lang="en-AU" sz="8000" dirty="0" err="1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E7DD4-B47F-483D-86B4-2D766E8D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3" y="1108178"/>
            <a:ext cx="4837450" cy="483745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E440CC-F483-4AAD-9C0D-9AC7F881E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5" y="74187"/>
            <a:ext cx="3948193" cy="9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PLATE_MASTER_Nov2015">
  <a:themeElements>
    <a:clrScheme name="TRIFECTA 17 Orng_LtOrng_Yel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F5821E"/>
      </a:accent1>
      <a:accent2>
        <a:srgbClr val="FAAA19"/>
      </a:accent2>
      <a:accent3>
        <a:srgbClr val="FFF000"/>
      </a:accent3>
      <a:accent4>
        <a:srgbClr val="557300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MASTER_3-13.pptx" id="{45378AEE-88B1-4017-8940-14B2131AEA70}" vid="{EA89208B-D5A9-497A-BD3F-3B4B05166255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93702C80FFD47B852CF714AE971E0" ma:contentTypeVersion="13" ma:contentTypeDescription="Create a new document." ma:contentTypeScope="" ma:versionID="b373e94eceeb54e4254d96abcbcd3045">
  <xsd:schema xmlns:xsd="http://www.w3.org/2001/XMLSchema" xmlns:xs="http://www.w3.org/2001/XMLSchema" xmlns:p="http://schemas.microsoft.com/office/2006/metadata/properties" xmlns:ns3="f2fdef6c-c6ab-492e-937f-1c5f94752605" xmlns:ns4="15dd86ed-2ea1-4ea8-b974-e0dcf2a13163" targetNamespace="http://schemas.microsoft.com/office/2006/metadata/properties" ma:root="true" ma:fieldsID="015c3a4180a6cea470ea79a8d864a62f" ns3:_="" ns4:_="">
    <xsd:import namespace="f2fdef6c-c6ab-492e-937f-1c5f94752605"/>
    <xsd:import namespace="15dd86ed-2ea1-4ea8-b974-e0dcf2a131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ef6c-c6ab-492e-937f-1c5f94752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d86ed-2ea1-4ea8-b974-e0dcf2a131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A32222-E1A7-49C9-92B1-DEF08655B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def6c-c6ab-492e-937f-1c5f94752605"/>
    <ds:schemaRef ds:uri="15dd86ed-2ea1-4ea8-b974-e0dcf2a131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08D17B-0F50-45A3-9DF6-1FD6CDC32F4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2fdef6c-c6ab-492e-937f-1c5f94752605"/>
    <ds:schemaRef ds:uri="http://schemas.microsoft.com/office/2006/documentManagement/types"/>
    <ds:schemaRef ds:uri="15dd86ed-2ea1-4ea8-b974-e0dcf2a1316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A84C3E-5C79-45D4-9040-6361A03B5B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3M Circular TT Bold</vt:lpstr>
      <vt:lpstr>3M Circular TT Book</vt:lpstr>
      <vt:lpstr>Arial</vt:lpstr>
      <vt:lpstr>1_TEMPLATE_MASTER_Nov2015</vt:lpstr>
      <vt:lpstr>PowerPoint Presentation</vt:lpstr>
      <vt:lpstr>AS/NZS 1716 Particulate Filter Ratings</vt:lpstr>
      <vt:lpstr>PowerPoint Presentation</vt:lpstr>
      <vt:lpstr>Contact Details: Mark Reggers 0428 720 159 mreggers@mmm.com  Leanne Atkins 0435 000 494 latkins2@mmm.com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cp:lastPrinted>2017-09-29T16:56:54Z</cp:lastPrinted>
  <dcterms:modified xsi:type="dcterms:W3CDTF">2020-02-25T03:26:58Z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0x01010097593702C80FFD47B852CF714AE971E0</vt:lpwstr>
  </property>
</Properties>
</file>